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18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373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295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E4E9-E6E5-4B81-B8A7-CA4A06FBF6D4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20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E73D-5182-41E1-B315-21A38ABFEF26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6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B8A6-9272-49EA-8DD5-8F9FF114F17B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6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B82A-0634-4E75-BA0E-4421811913F8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12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0EC-DC8E-40E2-8DCF-2393BFD1DE23}" type="datetime1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65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36EC-6B39-4879-92A5-AC8D79CAB7BD}" type="datetime1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9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1863-F40B-4392-A2C8-6E3545F0DB32}" type="datetime1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50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8078-EE5A-4DB3-9A62-86D571684280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4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2839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80A6-368C-4D52-B5B6-25ABBE559375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87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E5796-ACC4-4D19-9D21-D79DCDEE230A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52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8A97-7A09-4BB8-AC2C-CFE9DF456DF6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2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868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397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895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49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78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259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893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FE41B-F9A3-4F8E-888E-52FC82688FC2}" type="datetimeFigureOut">
              <a:rPr lang="en-AU" smtClean="0"/>
              <a:t>28/03/2022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4EDD-E263-4438-9D7B-FCFB11059D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23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C4485-18C1-437E-BD2B-D18037BFA291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5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4257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4B3D-C1CC-484A-92F6-FC311657A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7266" y="868362"/>
            <a:ext cx="84201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Heredity Notes</a:t>
            </a:r>
            <a:br>
              <a:rPr lang="en-US" dirty="0"/>
            </a:br>
            <a:r>
              <a:rPr lang="en-US" altLang="en-US" dirty="0">
                <a:cs typeface="Arial" panose="020B0604020202020204" pitchFamily="34" charset="0"/>
              </a:rPr>
              <a:t>Biotechnology and genetic techniques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51042" y="3602040"/>
            <a:ext cx="8135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buFontTx/>
              <a:buAutoNum type="arabicPeriod"/>
            </a:pPr>
            <a:r>
              <a:rPr lang="en-AU" dirty="0">
                <a:solidFill>
                  <a:prstClr val="black"/>
                </a:solidFill>
                <a:latin typeface="Calibri" panose="020F0502020204030204"/>
              </a:rPr>
              <a:t>Recombinant DNA technique is used to genetically modify DNA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</a:pPr>
            <a:r>
              <a:rPr lang="en-AU" dirty="0">
                <a:solidFill>
                  <a:prstClr val="black"/>
                </a:solidFill>
                <a:latin typeface="Calibri" panose="020F0502020204030204"/>
              </a:rPr>
              <a:t>Gene cloning 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</a:pPr>
            <a:r>
              <a:rPr lang="en-AU" dirty="0">
                <a:solidFill>
                  <a:prstClr val="black"/>
                </a:solidFill>
                <a:latin typeface="Calibri" panose="020F0502020204030204"/>
              </a:rPr>
              <a:t>GMO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</a:pPr>
            <a:r>
              <a:rPr lang="en-AU" dirty="0">
                <a:solidFill>
                  <a:prstClr val="black"/>
                </a:solidFill>
                <a:latin typeface="Calibri" panose="020F0502020204030204"/>
              </a:rPr>
              <a:t>Transgenic </a:t>
            </a:r>
            <a:r>
              <a:rPr lang="en-AU" dirty="0">
                <a:solidFill>
                  <a:prstClr val="black"/>
                </a:solidFill>
                <a:latin typeface="Calibri" panose="020F0502020204030204"/>
              </a:rPr>
              <a:t>Organisms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6596AD7-E705-174C-AC2D-DCA4C4FE75D4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6154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DF5383B-CFD5-9049-A4C0-03C0EE224B50}"/>
              </a:ext>
            </a:extLst>
          </p:cNvPr>
          <p:cNvGrpSpPr/>
          <p:nvPr/>
        </p:nvGrpSpPr>
        <p:grpSpPr>
          <a:xfrm>
            <a:off x="1337818" y="3126147"/>
            <a:ext cx="9608182" cy="3430319"/>
            <a:chOff x="154112" y="3837173"/>
            <a:chExt cx="9608182" cy="3002236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921B54B-AB42-5B43-BADE-791B720AEB17}"/>
                </a:ext>
              </a:extLst>
            </p:cNvPr>
            <p:cNvCxnSpPr>
              <a:cxnSpLocks/>
            </p:cNvCxnSpPr>
            <p:nvPr/>
          </p:nvCxnSpPr>
          <p:spPr>
            <a:xfrm>
              <a:off x="3013355" y="3874417"/>
              <a:ext cx="0" cy="29649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E29BB7-9775-1148-ACDF-13E06E3521F0}"/>
                </a:ext>
              </a:extLst>
            </p:cNvPr>
            <p:cNvCxnSpPr/>
            <p:nvPr/>
          </p:nvCxnSpPr>
          <p:spPr>
            <a:xfrm>
              <a:off x="154112" y="3837173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Box 1">
            <a:extLst>
              <a:ext uri="{FF2B5EF4-FFF2-40B4-BE49-F238E27FC236}">
                <a16:creationId xmlns:a16="http://schemas.microsoft.com/office/drawing/2014/main" id="{D89A0401-2D3A-C540-B1CD-6CEC3B8745F5}"/>
              </a:ext>
            </a:extLst>
          </p:cNvPr>
          <p:cNvSpPr txBox="1"/>
          <p:nvPr/>
        </p:nvSpPr>
        <p:spPr>
          <a:xfrm>
            <a:off x="1309557" y="358352"/>
            <a:ext cx="2978150" cy="78740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r>
              <a:rPr lang="en-AU" sz="45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Elephant Pr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Heredity</a:t>
            </a:r>
            <a:endParaRPr lang="en-AU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3">
            <a:extLst>
              <a:ext uri="{FF2B5EF4-FFF2-40B4-BE49-F238E27FC236}">
                <a16:creationId xmlns:a16="http://schemas.microsoft.com/office/drawing/2014/main" id="{59017F1D-1C10-844D-8B02-84DB02FC5131}"/>
              </a:ext>
            </a:extLst>
          </p:cNvPr>
          <p:cNvGrpSpPr>
            <a:grpSpLocks/>
          </p:cNvGrpSpPr>
          <p:nvPr/>
        </p:nvGrpSpPr>
        <p:grpSpPr bwMode="auto">
          <a:xfrm>
            <a:off x="4268192" y="127753"/>
            <a:ext cx="6637103" cy="1507409"/>
            <a:chOff x="933450" y="4648200"/>
            <a:chExt cx="7600950" cy="1522208"/>
          </a:xfrm>
        </p:grpSpPr>
        <p:sp>
          <p:nvSpPr>
            <p:cNvPr id="17" name="Text Box 3">
              <a:extLst>
                <a:ext uri="{FF2B5EF4-FFF2-40B4-BE49-F238E27FC236}">
                  <a16:creationId xmlns:a16="http://schemas.microsoft.com/office/drawing/2014/main" id="{D28B9AE7-087D-0143-978D-67D0D6A267B5}"/>
                </a:ext>
              </a:extLst>
            </p:cNvPr>
            <p:cNvSpPr txBox="1"/>
            <p:nvPr/>
          </p:nvSpPr>
          <p:spPr bwMode="auto">
            <a:xfrm>
              <a:off x="933450" y="4648200"/>
              <a:ext cx="7600950" cy="15222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prstClr val="black"/>
              </a:solidFill>
            </a:ln>
          </p:spPr>
          <p:txBody>
            <a:bodyPr/>
            <a:lstStyle/>
            <a:p>
              <a:pPr defTabSz="457200">
                <a:defRPr/>
              </a:pPr>
              <a:r>
                <a:rPr lang="en-AU" sz="24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Text Box 31">
              <a:extLst>
                <a:ext uri="{FF2B5EF4-FFF2-40B4-BE49-F238E27FC236}">
                  <a16:creationId xmlns:a16="http://schemas.microsoft.com/office/drawing/2014/main" id="{D69B96F4-C210-DB4F-997A-C72F68CE487F}"/>
                </a:ext>
              </a:extLst>
            </p:cNvPr>
            <p:cNvSpPr txBox="1"/>
            <p:nvPr/>
          </p:nvSpPr>
          <p:spPr bwMode="auto">
            <a:xfrm>
              <a:off x="979388" y="4687543"/>
              <a:ext cx="1334989" cy="310799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AU" sz="1400" b="1" dirty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solidFill>
                    <a:srgbClr val="FFFFFF"/>
                  </a:solidFill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Lucida Console" panose="020B0609040504020204" pitchFamily="49" charset="0"/>
                  <a:ea typeface="Calibri" panose="020F0502020204030204" pitchFamily="34" charset="0"/>
                  <a:cs typeface="Times New Roman" panose="02020603050405020304" pitchFamily="18" charset="0"/>
                </a:rPr>
                <a:t>Syllabus:</a:t>
              </a:r>
              <a:endParaRPr lang="en-AU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Text Box 31">
            <a:extLst>
              <a:ext uri="{FF2B5EF4-FFF2-40B4-BE49-F238E27FC236}">
                <a16:creationId xmlns:a16="http://schemas.microsoft.com/office/drawing/2014/main" id="{57FFCEE2-6348-AD4C-B26F-BB95E8B2326B}"/>
              </a:ext>
            </a:extLst>
          </p:cNvPr>
          <p:cNvSpPr txBox="1"/>
          <p:nvPr/>
        </p:nvSpPr>
        <p:spPr bwMode="auto">
          <a:xfrm>
            <a:off x="4308304" y="678924"/>
            <a:ext cx="1165704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AU" sz="14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Essential</a:t>
            </a:r>
          </a:p>
          <a:p>
            <a:pPr defTabSz="457200">
              <a:defRPr/>
            </a:pPr>
            <a:r>
              <a:rPr lang="en-AU" sz="14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Question:</a:t>
            </a:r>
            <a:endParaRPr lang="en-AU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6B6F1EE-B824-9E42-A2EE-ED67253E8E3F}"/>
              </a:ext>
            </a:extLst>
          </p:cNvPr>
          <p:cNvSpPr txBox="1">
            <a:spLocks/>
          </p:cNvSpPr>
          <p:nvPr/>
        </p:nvSpPr>
        <p:spPr>
          <a:xfrm>
            <a:off x="1424786" y="4478221"/>
            <a:ext cx="2389491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1: </a:t>
            </a:r>
          </a:p>
          <a:p>
            <a:pPr algn="ctr"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solidFill>
                  <a:prstClr val="black"/>
                </a:solidFill>
                <a:latin typeface="Calibri Light" panose="020F0302020204030204"/>
              </a:rPr>
              <a:t>Explain why plasmids can be used to copy DNA</a:t>
            </a:r>
            <a:r>
              <a:rPr lang="en-AU" sz="1200" b="1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13187" y="1011455"/>
            <a:ext cx="60111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b="1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r>
              <a:rPr lang="en-AU" sz="1200" b="1" dirty="0">
                <a:solidFill>
                  <a:prstClr val="black"/>
                </a:solidFill>
                <a:latin typeface="Calibri" panose="020F0502020204030204"/>
              </a:rPr>
              <a:t>BIOLOGY WA UNITS 3&amp;4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Chapter 6 Biotechnology- Its Tools and Techniques pg. 169-198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Set 6.2 pg. 174 Q1-6 DNA TOOLS USED IN BIOTECHNOLOGY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Set 6.3a pg. 180 Q1-7 DNA TECHNIQUES &amp; VOCAB AND PCR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Set 6.6 pg. 198 Q1-4RECOMBINANT DNA TECHNOLOGY &amp; TRANSGENIC ORGANISMS</a:t>
            </a: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7691" y="1763551"/>
            <a:ext cx="38895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AU" sz="1200" b="1" dirty="0">
                <a:solidFill>
                  <a:prstClr val="black"/>
                </a:solidFill>
                <a:latin typeface="Calibri" panose="020F0502020204030204"/>
              </a:rPr>
              <a:t>BIOZONE  Activity Number: 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APPLICATIONS OF BIOTECH 151, 152, 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TERMINOLOGY 162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GMO &amp; RECOMBINANT DNA 141, 142, 143, 144, 159, 160,  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GENE CLONING 156, 157, 158, </a:t>
            </a:r>
          </a:p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ETHICS OF GMO 161, </a:t>
            </a: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6596AD7-E705-174C-AC2D-DCA4C4FE75D4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0846791A-9935-6344-9079-716BEBCD8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09" y="167145"/>
            <a:ext cx="5774341" cy="1621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Recombinant DNA technology and DNA identification technologies are applied in agriculture and environmental conservation</a:t>
            </a:r>
          </a:p>
          <a:p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en-AU" altLang="en-U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how recombinant DNA technology is used to clone genes</a:t>
            </a:r>
          </a:p>
          <a:p>
            <a:endParaRPr lang="en-AU" altLang="en-US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altLang="en-U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how recombinant DNA technology is used to genetically modify an organisms DNA and create a transgenic organism</a:t>
            </a:r>
          </a:p>
          <a:p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26" name="Picture 2" descr="Prokaryotic Chromosome- Definition, Structure and Function – Genetic  Education">
            <a:extLst>
              <a:ext uri="{FF2B5EF4-FFF2-40B4-BE49-F238E27FC236}">
                <a16:creationId xmlns:a16="http://schemas.microsoft.com/office/drawing/2014/main" id="{DCF388B9-8226-8B44-9FE1-B36547C66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011" y="3276934"/>
            <a:ext cx="2068226" cy="136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9865B71B-4363-B345-8F91-9D00D5BABA56}"/>
              </a:ext>
            </a:extLst>
          </p:cNvPr>
          <p:cNvGrpSpPr/>
          <p:nvPr/>
        </p:nvGrpSpPr>
        <p:grpSpPr>
          <a:xfrm>
            <a:off x="8816969" y="4780258"/>
            <a:ext cx="1950246" cy="1460854"/>
            <a:chOff x="4243477" y="4548564"/>
            <a:chExt cx="2528283" cy="1784186"/>
          </a:xfrm>
        </p:grpSpPr>
        <p:pic>
          <p:nvPicPr>
            <p:cNvPr id="1028" name="Picture 4" descr="Bacterial transformation &amp; selection (article) | Khan Academy">
              <a:extLst>
                <a:ext uri="{FF2B5EF4-FFF2-40B4-BE49-F238E27FC236}">
                  <a16:creationId xmlns:a16="http://schemas.microsoft.com/office/drawing/2014/main" id="{9DFD1A96-DCFB-014C-B0A2-ED855F1F2F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3477" y="4639530"/>
              <a:ext cx="2528283" cy="1693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DC51898-ADD5-4244-B7D8-F81B417A637C}"/>
                </a:ext>
              </a:extLst>
            </p:cNvPr>
            <p:cNvSpPr txBox="1"/>
            <p:nvPr/>
          </p:nvSpPr>
          <p:spPr>
            <a:xfrm>
              <a:off x="4331008" y="4548564"/>
              <a:ext cx="2353223" cy="45107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defTabSz="457200"/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5095AD0-B16A-6A43-AD86-F75DED625524}"/>
              </a:ext>
            </a:extLst>
          </p:cNvPr>
          <p:cNvCxnSpPr/>
          <p:nvPr/>
        </p:nvCxnSpPr>
        <p:spPr>
          <a:xfrm flipH="1">
            <a:off x="10114878" y="4370617"/>
            <a:ext cx="172123" cy="302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560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D35535E-92B0-5845-B2A7-FC2028149F55}"/>
              </a:ext>
            </a:extLst>
          </p:cNvPr>
          <p:cNvCxnSpPr/>
          <p:nvPr/>
        </p:nvCxnSpPr>
        <p:spPr>
          <a:xfrm>
            <a:off x="3981694" y="171451"/>
            <a:ext cx="0" cy="65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0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F462C600-FBB9-C44E-AFC4-B65F076889D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664315" y="1260108"/>
            <a:ext cx="1854222" cy="68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2: 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b="1" kern="0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dirty="0">
                <a:solidFill>
                  <a:prstClr val="black"/>
                </a:solidFill>
                <a:latin typeface="Calibri Light" panose="020F0302020204030204"/>
              </a:rPr>
              <a:t>Define the terms GMO and transgenic organism</a:t>
            </a:r>
            <a:r>
              <a:rPr lang="en-AU" sz="1200" b="1" kern="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kern="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9E5E37B-F8D7-F744-80D8-5561C997C054}"/>
              </a:ext>
            </a:extLst>
          </p:cNvPr>
          <p:cNvCxnSpPr/>
          <p:nvPr/>
        </p:nvCxnSpPr>
        <p:spPr>
          <a:xfrm>
            <a:off x="1291909" y="2963943"/>
            <a:ext cx="9608182" cy="86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>
            <a:extLst>
              <a:ext uri="{FF2B5EF4-FFF2-40B4-BE49-F238E27FC236}">
                <a16:creationId xmlns:a16="http://schemas.microsoft.com/office/drawing/2014/main" id="{7BAFC2B4-CE97-724E-BB0F-B188E474851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552091" y="4047780"/>
            <a:ext cx="1966446" cy="68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3: 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b="1" kern="0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dirty="0">
                <a:solidFill>
                  <a:prstClr val="black"/>
                </a:solidFill>
                <a:latin typeface="Calibri Light" panose="020F0302020204030204"/>
              </a:rPr>
              <a:t>State the role of restriction enzymes, ligase, plasmid and vector play in gene cloning</a:t>
            </a:r>
            <a: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</a:br>
            <a: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75636" y="4201984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74456" y="4175849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73276" y="4159849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6596AD7-E705-174C-AC2D-DCA4C4FE75D4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9D0639FF-7C90-CC43-902A-3CBFE394470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44853" y="3338832"/>
          <a:ext cx="6092395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9771">
                  <a:extLst>
                    <a:ext uri="{9D8B030D-6E8A-4147-A177-3AD203B41FA5}">
                      <a16:colId xmlns:a16="http://schemas.microsoft.com/office/drawing/2014/main" val="1944262322"/>
                    </a:ext>
                  </a:extLst>
                </a:gridCol>
                <a:gridCol w="4202624">
                  <a:extLst>
                    <a:ext uri="{9D8B030D-6E8A-4147-A177-3AD203B41FA5}">
                      <a16:colId xmlns:a16="http://schemas.microsoft.com/office/drawing/2014/main" val="2800114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Part of the gene cloning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870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Restriction enzymes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640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Ligase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922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Plasmid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893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Vector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127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07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D35535E-92B0-5845-B2A7-FC2028149F55}"/>
              </a:ext>
            </a:extLst>
          </p:cNvPr>
          <p:cNvCxnSpPr/>
          <p:nvPr/>
        </p:nvCxnSpPr>
        <p:spPr>
          <a:xfrm>
            <a:off x="3981694" y="171451"/>
            <a:ext cx="0" cy="65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0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F462C600-FBB9-C44E-AFC4-B65F076889D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608203" y="4366921"/>
            <a:ext cx="1854222" cy="68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5: 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b="1" kern="0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dirty="0">
                <a:solidFill>
                  <a:prstClr val="black"/>
                </a:solidFill>
                <a:latin typeface="Calibri Light" panose="020F0302020204030204"/>
              </a:rPr>
              <a:t> </a:t>
            </a:r>
            <a:r>
              <a:rPr lang="en-US" sz="1200" b="1" dirty="0">
                <a:solidFill>
                  <a:prstClr val="black"/>
                </a:solidFill>
                <a:latin typeface="Calibri Light" panose="020F0302020204030204"/>
              </a:rPr>
              <a:t> Describe how scientists identify which bacterial cells contain recombined DNA</a:t>
            </a:r>
            <a:r>
              <a:rPr lang="en-AU" sz="1200" b="1" kern="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kern="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9E5E37B-F8D7-F744-80D8-5561C997C054}"/>
              </a:ext>
            </a:extLst>
          </p:cNvPr>
          <p:cNvCxnSpPr/>
          <p:nvPr/>
        </p:nvCxnSpPr>
        <p:spPr>
          <a:xfrm>
            <a:off x="1296509" y="3202537"/>
            <a:ext cx="9608182" cy="86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275636" y="4201984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74456" y="4175849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73276" y="4159849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6596AD7-E705-174C-AC2D-DCA4C4FE75D4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E47F0E0-BD56-FD4A-A0E6-609342F174B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04530" y="1445240"/>
            <a:ext cx="1966446" cy="68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4: 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b="1" kern="0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dirty="0">
                <a:solidFill>
                  <a:prstClr val="black"/>
                </a:solidFill>
                <a:latin typeface="Calibri Light" panose="020F0302020204030204"/>
              </a:rPr>
              <a:t>Describe how recombinant DNA technology  can be used to genetically modify bacteria to produce a protein it does not normally</a:t>
            </a:r>
            <a: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  <a:t/>
            </a:r>
            <a:b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</a:br>
            <a: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  <a:t>​</a:t>
            </a:r>
            <a:r>
              <a:rPr lang="en-AU" sz="1200" kern="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</a:br>
            <a: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11" name="Picture 1">
            <a:extLst>
              <a:ext uri="{FF2B5EF4-FFF2-40B4-BE49-F238E27FC236}">
                <a16:creationId xmlns:a16="http://schemas.microsoft.com/office/drawing/2014/main" id="{D4947747-C4EA-3B40-89FF-3E3B729498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841" y="3260260"/>
            <a:ext cx="3275118" cy="1799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>
            <a:extLst>
              <a:ext uri="{FF2B5EF4-FFF2-40B4-BE49-F238E27FC236}">
                <a16:creationId xmlns:a16="http://schemas.microsoft.com/office/drawing/2014/main" id="{44C869BE-E174-4A41-B8C0-A71337D563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" t="2902"/>
          <a:stretch>
            <a:fillRect/>
          </a:stretch>
        </p:blipFill>
        <p:spPr bwMode="auto">
          <a:xfrm>
            <a:off x="4207841" y="171450"/>
            <a:ext cx="2200088" cy="2929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1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D35535E-92B0-5845-B2A7-FC2028149F55}"/>
              </a:ext>
            </a:extLst>
          </p:cNvPr>
          <p:cNvCxnSpPr/>
          <p:nvPr/>
        </p:nvCxnSpPr>
        <p:spPr>
          <a:xfrm>
            <a:off x="3981694" y="171451"/>
            <a:ext cx="0" cy="65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0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9E5E37B-F8D7-F744-80D8-5561C997C054}"/>
              </a:ext>
            </a:extLst>
          </p:cNvPr>
          <p:cNvCxnSpPr/>
          <p:nvPr/>
        </p:nvCxnSpPr>
        <p:spPr>
          <a:xfrm>
            <a:off x="1296509" y="3202537"/>
            <a:ext cx="9608182" cy="86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275636" y="4201984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74456" y="4175849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73276" y="4159849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6596AD7-E705-174C-AC2D-DCA4C4FE75D4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E47F0E0-BD56-FD4A-A0E6-609342F174B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10561" y="1972998"/>
            <a:ext cx="1966446" cy="68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6:</a:t>
            </a: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dirty="0">
                <a:solidFill>
                  <a:prstClr val="black"/>
                </a:solidFill>
                <a:latin typeface="Calibri Light" panose="020F0302020204030204"/>
              </a:rPr>
              <a:t>Agrobacterium tumefaciens is a species of soil-borne bacteria that can infect plant cells and cause crown gall disease. A tumefaciens is widely used in recombinant DNA technology as a vector for gene transfer.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b="1" kern="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 why Agrobacterium is well-suited to this role of vector in creating transgenic plants</a:t>
            </a: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prstClr val="black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b="1" kern="0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  <a:t/>
            </a:r>
            <a:b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</a:br>
            <a: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  <a:t>​</a:t>
            </a:r>
            <a:r>
              <a:rPr lang="en-AU" sz="1200" kern="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</a:br>
            <a: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D436A16-1194-0F4C-94CC-05C8D96D568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654451" y="5190991"/>
            <a:ext cx="1966446" cy="68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7:</a:t>
            </a: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dirty="0">
                <a:solidFill>
                  <a:prstClr val="black"/>
                </a:solidFill>
                <a:latin typeface="Calibri Light" panose="020F0302020204030204"/>
              </a:rPr>
              <a:t>Agrobacterium tumefaciens is a species of soil-borne bacteria that can infect plant cells and cause crown gall disease. A tumefaciens is widely used in recombinant DNA technology as a vector for gene transfer.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b="1" kern="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 how Agrobacterium is used in the  production of transgenic plants</a:t>
            </a:r>
            <a:endParaRPr lang="en-AU" sz="1200" b="1" kern="0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solidFill>
                <a:prstClr val="black"/>
              </a:solidFill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  <a:t/>
            </a:r>
            <a:b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</a:br>
            <a: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  <a:t>​</a:t>
            </a:r>
            <a:r>
              <a:rPr lang="en-AU" sz="1200" kern="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</a:br>
            <a: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0110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D35535E-92B0-5845-B2A7-FC2028149F55}"/>
              </a:ext>
            </a:extLst>
          </p:cNvPr>
          <p:cNvCxnSpPr/>
          <p:nvPr/>
        </p:nvCxnSpPr>
        <p:spPr>
          <a:xfrm>
            <a:off x="3981694" y="171451"/>
            <a:ext cx="0" cy="65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0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275636" y="4201984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74456" y="4175849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73276" y="4159849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6596AD7-E705-174C-AC2D-DCA4C4FE75D4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E47F0E0-BD56-FD4A-A0E6-609342F174B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625492" y="1737296"/>
            <a:ext cx="1966446" cy="68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 defTabSz="457200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8: 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b="1" kern="0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AU" sz="1200" dirty="0">
                <a:solidFill>
                  <a:prstClr val="black"/>
                </a:solidFill>
                <a:latin typeface="Calibri Light" panose="020F0302020204030204"/>
              </a:rPr>
              <a:t>Agrobacterium tumefaciens is a species of soil-borne bacteria that can infect plant cells and cause crown gall disease. A tumefaciens is widely used in recombinant DNA technology as a vector for gene transfer.</a:t>
            </a:r>
          </a:p>
          <a:p>
            <a:pPr algn="ctr" defTabSz="457200">
              <a:lnSpc>
                <a:spcPct val="100000"/>
              </a:lnSpc>
              <a:defRPr/>
            </a:pPr>
            <a:endParaRPr lang="en-AU" sz="1200" kern="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00000"/>
              </a:lnSpc>
              <a:defRPr/>
            </a:pPr>
            <a:r>
              <a:rPr lang="en-US" sz="1200" b="1" dirty="0">
                <a:solidFill>
                  <a:prstClr val="black"/>
                </a:solidFill>
                <a:latin typeface="Calibri Light" panose="020F0302020204030204"/>
              </a:rPr>
              <a:t>Construct a labelled flow diagram outlining the stages involved in the development of a transgenic plant using </a:t>
            </a:r>
            <a:r>
              <a:rPr lang="en-US" sz="1200" b="1" i="1" dirty="0">
                <a:solidFill>
                  <a:prstClr val="black"/>
                </a:solidFill>
                <a:latin typeface="Calibri Light" panose="020F0302020204030204"/>
              </a:rPr>
              <a:t>Agrobacterium tumefaciens</a:t>
            </a:r>
            <a:r>
              <a:rPr lang="en-US" sz="1200" b="1" dirty="0">
                <a:solidFill>
                  <a:prstClr val="black"/>
                </a:solidFill>
                <a:latin typeface="Calibri Light" panose="020F0302020204030204"/>
              </a:rPr>
              <a:t>.</a:t>
            </a:r>
            <a:r>
              <a:rPr lang="en-US" sz="1200" b="1" dirty="0">
                <a:solidFill>
                  <a:srgbClr val="4472C4"/>
                </a:solidFill>
                <a:latin typeface="Calibri Light" panose="020F0302020204030204"/>
              </a:rPr>
              <a:t>	</a:t>
            </a:r>
            <a: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  <a:t/>
            </a:r>
            <a:b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</a:br>
            <a:r>
              <a:rPr lang="en-AU" sz="1200" dirty="0">
                <a:solidFill>
                  <a:srgbClr val="4472C4"/>
                </a:solidFill>
                <a:latin typeface="Calibri Light" panose="020F0302020204030204"/>
              </a:rPr>
              <a:t>​</a:t>
            </a:r>
            <a:r>
              <a:rPr lang="en-AU" sz="1200" kern="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 Light" panose="020F0302020204030204"/>
              </a:rPr>
            </a:br>
            <a: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82A724F-7849-AD42-9F15-AB44C95A41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916" y="293832"/>
            <a:ext cx="2647950" cy="554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C1FF9CF-F8E6-B44E-AC96-884A52DCD5E4}"/>
              </a:ext>
            </a:extLst>
          </p:cNvPr>
          <p:cNvSpPr txBox="1"/>
          <p:nvPr/>
        </p:nvSpPr>
        <p:spPr>
          <a:xfrm>
            <a:off x="6985151" y="346199"/>
            <a:ext cx="38862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05953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deling Bacteria Transformation Worksheet&#10;OVERVIEW of BACTERIA TRANSFORMATION&#10;Instructions: Using the word choices provide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12" b="6081"/>
          <a:stretch/>
        </p:blipFill>
        <p:spPr bwMode="auto">
          <a:xfrm>
            <a:off x="1191610" y="257446"/>
            <a:ext cx="4945297" cy="4012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299" y="89921"/>
            <a:ext cx="8543925" cy="558150"/>
          </a:xfrm>
        </p:spPr>
        <p:txBody>
          <a:bodyPr>
            <a:normAutofit/>
          </a:bodyPr>
          <a:lstStyle/>
          <a:p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6596AD7-E705-174C-AC2D-DCA4C4FE75D4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56539" y="257446"/>
            <a:ext cx="4554245" cy="61863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Draw a diagram showing the processes that are required to create a transgenic plant</a:t>
            </a: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277" y="4417360"/>
            <a:ext cx="4645999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Label the diagram above and describe the process of cloning a gene using bacteria</a:t>
            </a: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88763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493</Words>
  <Application>Microsoft Office PowerPoint</Application>
  <PresentationFormat>Widescreen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ＭＳ Ｐゴシック</vt:lpstr>
      <vt:lpstr>ＭＳ Ｐゴシック</vt:lpstr>
      <vt:lpstr>Arial</vt:lpstr>
      <vt:lpstr>Calibri</vt:lpstr>
      <vt:lpstr>Calibri Light</vt:lpstr>
      <vt:lpstr>Elephant Pro</vt:lpstr>
      <vt:lpstr>Lucida Console</vt:lpstr>
      <vt:lpstr>Times New Roman</vt:lpstr>
      <vt:lpstr>Office Theme</vt:lpstr>
      <vt:lpstr>1_Office Theme</vt:lpstr>
      <vt:lpstr>PowerPoint Presentation</vt:lpstr>
      <vt:lpstr>Heredity Notes Biotechnology and genetic techniques</vt:lpstr>
      <vt:lpstr>PowerPoint Presentation</vt:lpstr>
      <vt:lpstr>  </vt:lpstr>
      <vt:lpstr>  </vt:lpstr>
      <vt:lpstr>  </vt:lpstr>
      <vt:lpstr>  </vt:lpstr>
      <vt:lpstr>Sum it up!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RAYNER Elizabeth [Rossmoyne Senior High School]</dc:creator>
  <cp:lastModifiedBy>RAYNER Elizabeth [Rossmoyne Senior High School]</cp:lastModifiedBy>
  <cp:revision>1</cp:revision>
  <dcterms:created xsi:type="dcterms:W3CDTF">2022-03-28T03:52:09Z</dcterms:created>
  <dcterms:modified xsi:type="dcterms:W3CDTF">2022-03-28T03:52:44Z</dcterms:modified>
</cp:coreProperties>
</file>